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78" r:id="rId5"/>
    <p:sldId id="270" r:id="rId6"/>
    <p:sldId id="275" r:id="rId7"/>
    <p:sldId id="276" r:id="rId8"/>
    <p:sldId id="281" r:id="rId9"/>
    <p:sldId id="274" r:id="rId10"/>
    <p:sldId id="282" r:id="rId11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6600"/>
    <a:srgbClr val="81DEFF"/>
    <a:srgbClr val="FFFF71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14" autoAdjust="0"/>
  </p:normalViewPr>
  <p:slideViewPr>
    <p:cSldViewPr>
      <p:cViewPr varScale="1">
        <p:scale>
          <a:sx n="79" d="100"/>
          <a:sy n="79" d="100"/>
        </p:scale>
        <p:origin x="-1447" y="-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4325783903877788E-2"/>
          <c:y val="4.651162790697691E-2"/>
          <c:w val="0.90398401692325769"/>
          <c:h val="0.75739757437383648"/>
        </c:manualLayout>
      </c:layout>
      <c:barChart>
        <c:barDir val="col"/>
        <c:grouping val="clustered"/>
        <c:ser>
          <c:idx val="1"/>
          <c:order val="0"/>
          <c:tx>
            <c:strRef>
              <c:f>Лист1!$A$2</c:f>
              <c:strCache>
                <c:ptCount val="1"/>
                <c:pt idx="0">
                  <c:v>для трудоспособного населения</c:v>
                </c:pt>
              </c:strCache>
            </c:strRef>
          </c:tx>
          <c:spPr>
            <a:gradFill flip="none" rotWithShape="1">
              <a:gsLst>
                <a:gs pos="0">
                  <a:srgbClr val="339966">
                    <a:shade val="30000"/>
                    <a:satMod val="115000"/>
                  </a:srgbClr>
                </a:gs>
                <a:gs pos="50000">
                  <a:srgbClr val="339966">
                    <a:shade val="67500"/>
                    <a:satMod val="115000"/>
                  </a:srgbClr>
                </a:gs>
                <a:gs pos="100000">
                  <a:srgbClr val="33996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4426">
              <a:solidFill>
                <a:srgbClr val="000000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spc="0" baseline="0"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Лист1!$B$1:$C$1</c:f>
              <c:strCache>
                <c:ptCount val="2"/>
                <c:pt idx="0">
                  <c:v>I квартал</c:v>
                </c:pt>
                <c:pt idx="1">
                  <c:v>II квартал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11205</c:v>
                </c:pt>
                <c:pt idx="1">
                  <c:v>12085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пенсионеров</c:v>
                </c:pt>
              </c:strCache>
            </c:strRef>
          </c:tx>
          <c:spPr>
            <a:gradFill flip="none" rotWithShape="1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4426">
              <a:solidFill>
                <a:srgbClr val="000000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5EA4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Лист1!$B$1:$C$1</c:f>
              <c:strCache>
                <c:ptCount val="2"/>
                <c:pt idx="0">
                  <c:v>I квартал</c:v>
                </c:pt>
                <c:pt idx="1">
                  <c:v>II квартал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8657</c:v>
                </c:pt>
                <c:pt idx="1">
                  <c:v>9303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детей</c:v>
                </c:pt>
              </c:strCache>
            </c:strRef>
          </c:tx>
          <c:spPr>
            <a:ln w="43279">
              <a:solidFill>
                <a:srgbClr val="7030A0"/>
              </a:solidFill>
              <a:prstDash val="solid"/>
            </a:ln>
          </c:spPr>
          <c:dLbls>
            <c:dLbl>
              <c:idx val="0"/>
              <c:layout>
                <c:manualLayout>
                  <c:x val="-5.6858564321250913E-3"/>
                  <c:y val="-7.18711276332094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287846481877615E-3"/>
                  <c:y val="-2.47831474597274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I квартал</c:v>
                </c:pt>
                <c:pt idx="1">
                  <c:v>II квартал</c:v>
                </c:pt>
              </c:strCache>
            </c:strRef>
          </c:cat>
          <c:val>
            <c:numRef>
              <c:f>Лист1!$B$4:$C$4</c:f>
              <c:numCache>
                <c:formatCode>#,##0</c:formatCode>
                <c:ptCount val="2"/>
                <c:pt idx="0">
                  <c:v>10380</c:v>
                </c:pt>
                <c:pt idx="1">
                  <c:v>11294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на душу населения</c:v>
                </c:pt>
              </c:strCache>
            </c:strRef>
          </c:tx>
          <c:spPr>
            <a:ln w="43279">
              <a:solidFill>
                <a:srgbClr val="0000FF"/>
              </a:solidFill>
              <a:prstDash val="solid"/>
            </a:ln>
          </c:spPr>
          <c:dLbls>
            <c:dLbl>
              <c:idx val="0"/>
              <c:layout>
                <c:manualLayout>
                  <c:x val="1.8479033404406542E-2"/>
                  <c:y val="-9.708309484600165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586353944563035E-2"/>
                  <c:y val="-8.213046651637901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I квартал</c:v>
                </c:pt>
                <c:pt idx="1">
                  <c:v>II квартал</c:v>
                </c:pt>
              </c:strCache>
            </c:strRef>
          </c:cat>
          <c:val>
            <c:numRef>
              <c:f>Лист1!$B$5:$C$5</c:f>
              <c:numCache>
                <c:formatCode>#,##0</c:formatCode>
                <c:ptCount val="2"/>
                <c:pt idx="0">
                  <c:v>10280</c:v>
                </c:pt>
                <c:pt idx="1">
                  <c:v>11093</c:v>
                </c:pt>
              </c:numCache>
            </c:numRef>
          </c:val>
        </c:ser>
        <c:dLbls>
          <c:showVal val="1"/>
        </c:dLbls>
        <c:axId val="62981632"/>
        <c:axId val="62983168"/>
      </c:barChart>
      <c:catAx>
        <c:axId val="62981632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6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2983168"/>
        <c:crosses val="autoZero"/>
        <c:lblAlgn val="ctr"/>
        <c:lblOffset val="100"/>
        <c:tickLblSkip val="1"/>
        <c:tickMarkSkip val="1"/>
      </c:catAx>
      <c:valAx>
        <c:axId val="62983168"/>
        <c:scaling>
          <c:orientation val="minMax"/>
          <c:max val="12500"/>
          <c:min val="6500"/>
        </c:scaling>
        <c:delete val="1"/>
        <c:axPos val="l"/>
        <c:numFmt formatCode="#,##0" sourceLinked="1"/>
        <c:majorTickMark val="cross"/>
        <c:tickLblPos val="none"/>
        <c:crossAx val="62981632"/>
        <c:crosses val="autoZero"/>
        <c:crossBetween val="between"/>
      </c:valAx>
      <c:spPr>
        <a:noFill/>
        <a:ln w="28853">
          <a:noFill/>
        </a:ln>
      </c:spPr>
    </c:plotArea>
    <c:legend>
      <c:legendPos val="b"/>
      <c:layout>
        <c:manualLayout>
          <c:xMode val="edge"/>
          <c:yMode val="edge"/>
          <c:x val="7.6220248588329417E-2"/>
          <c:y val="0.90370602322246751"/>
          <c:w val="0.80342237071112299"/>
          <c:h val="4.3033896374383172E-2"/>
        </c:manualLayout>
      </c:layout>
      <c:spPr>
        <a:noFill/>
        <a:ln w="28853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3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1310E-CA3D-4169-8111-04C9EB370A7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BCB16C4-F23E-46F7-91A7-CB9B4BF95C3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- оказание необходимой государственной социальной помощи малоимущим гражданам</a:t>
          </a:r>
          <a:endParaRPr lang="ru-RU" sz="1800" b="1" dirty="0">
            <a:solidFill>
              <a:srgbClr val="002060"/>
            </a:solidFill>
          </a:endParaRPr>
        </a:p>
      </dgm:t>
    </dgm:pt>
    <dgm:pt modelId="{783E3E9C-E7F5-41E1-A08B-D298D6C6A60E}" type="parTrans" cxnId="{D313DC2C-F457-4A3C-97C2-79E1EDA4F46A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8AC411B1-80C1-4448-8346-5ADFFDA62000}" type="sibTrans" cxnId="{D313DC2C-F457-4A3C-97C2-79E1EDA4F46A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E121482-5FF0-428F-AE36-E886E153941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- оценка уровня жизни населения соответствующего субъекта Российской Федерации при разработке и реализации региональных социальных программ</a:t>
          </a:r>
          <a:endParaRPr lang="ru-RU" sz="1800" b="1" dirty="0">
            <a:solidFill>
              <a:srgbClr val="002060"/>
            </a:solidFill>
          </a:endParaRPr>
        </a:p>
      </dgm:t>
    </dgm:pt>
    <dgm:pt modelId="{380D70FF-AD51-476B-AECE-30F5145394AF}" type="parTrans" cxnId="{25ECDD87-C875-4B94-8E2A-D6DAC32DABA7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03723EB2-7B19-4AEF-A6A6-76BE972DA902}" type="sibTrans" cxnId="{25ECDD87-C875-4B94-8E2A-D6DAC32DABA7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94C4F70F-62C8-4A24-93B3-83BAB4EAFA3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- другие установленные федеральным законом цели</a:t>
          </a:r>
          <a:endParaRPr lang="ru-RU" sz="1800" b="1" dirty="0">
            <a:solidFill>
              <a:srgbClr val="002060"/>
            </a:solidFill>
          </a:endParaRPr>
        </a:p>
      </dgm:t>
    </dgm:pt>
    <dgm:pt modelId="{44340B45-90E8-4C2A-8C08-508D6165A68C}" type="parTrans" cxnId="{41FCBF52-2A2C-4D4D-9F96-6DF9F4AC97A1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F3C5FB77-6D40-4D33-8810-2A5571BB45DC}" type="sibTrans" cxnId="{41FCBF52-2A2C-4D4D-9F96-6DF9F4AC97A1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D93517B-DE13-408F-8F09-7F7ABF254247}" type="pres">
      <dgm:prSet presAssocID="{6681310E-CA3D-4169-8111-04C9EB370A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2886CA8-BE66-4FB8-9AA7-81162655BE43}" type="pres">
      <dgm:prSet presAssocID="{6681310E-CA3D-4169-8111-04C9EB370A7B}" presName="Name1" presStyleCnt="0"/>
      <dgm:spPr/>
    </dgm:pt>
    <dgm:pt modelId="{7EB4E6CC-3062-488D-9811-C48D73854BE2}" type="pres">
      <dgm:prSet presAssocID="{6681310E-CA3D-4169-8111-04C9EB370A7B}" presName="cycle" presStyleCnt="0"/>
      <dgm:spPr/>
    </dgm:pt>
    <dgm:pt modelId="{8BD2FDD2-70C0-4737-9D7E-5EC934FF07FF}" type="pres">
      <dgm:prSet presAssocID="{6681310E-CA3D-4169-8111-04C9EB370A7B}" presName="srcNode" presStyleLbl="node1" presStyleIdx="0" presStyleCnt="3"/>
      <dgm:spPr/>
    </dgm:pt>
    <dgm:pt modelId="{9E9FA26C-B3C3-4619-B803-A8561F07B4CE}" type="pres">
      <dgm:prSet presAssocID="{6681310E-CA3D-4169-8111-04C9EB370A7B}" presName="conn" presStyleLbl="parChTrans1D2" presStyleIdx="0" presStyleCnt="1"/>
      <dgm:spPr/>
      <dgm:t>
        <a:bodyPr/>
        <a:lstStyle/>
        <a:p>
          <a:endParaRPr lang="ru-RU"/>
        </a:p>
      </dgm:t>
    </dgm:pt>
    <dgm:pt modelId="{0760A54F-90BB-4F44-9646-F073FB528F01}" type="pres">
      <dgm:prSet presAssocID="{6681310E-CA3D-4169-8111-04C9EB370A7B}" presName="extraNode" presStyleLbl="node1" presStyleIdx="0" presStyleCnt="3"/>
      <dgm:spPr/>
    </dgm:pt>
    <dgm:pt modelId="{2CDF0A8F-A770-43FF-96E1-368D181567C9}" type="pres">
      <dgm:prSet presAssocID="{6681310E-CA3D-4169-8111-04C9EB370A7B}" presName="dstNode" presStyleLbl="node1" presStyleIdx="0" presStyleCnt="3"/>
      <dgm:spPr/>
    </dgm:pt>
    <dgm:pt modelId="{0044143D-3F68-427D-9E22-FA549A8896D0}" type="pres">
      <dgm:prSet presAssocID="{8BCB16C4-F23E-46F7-91A7-CB9B4BF95C3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4EB29-0F4E-4DAA-9D13-B5BF4330ED88}" type="pres">
      <dgm:prSet presAssocID="{8BCB16C4-F23E-46F7-91A7-CB9B4BF95C3A}" presName="accent_1" presStyleCnt="0"/>
      <dgm:spPr/>
    </dgm:pt>
    <dgm:pt modelId="{80C86399-CDB6-42E6-B088-ACA0F7B539AC}" type="pres">
      <dgm:prSet presAssocID="{8BCB16C4-F23E-46F7-91A7-CB9B4BF95C3A}" presName="accentRepeatNode" presStyleLbl="solidFgAcc1" presStyleIdx="0" presStyleCnt="3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8CB1C038-56A6-4AC5-86EC-86833E5EF89F}" type="pres">
      <dgm:prSet presAssocID="{7E121482-5FF0-428F-AE36-E886E153941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DBE65-BC25-4ACD-AE49-104826976136}" type="pres">
      <dgm:prSet presAssocID="{7E121482-5FF0-428F-AE36-E886E1539410}" presName="accent_2" presStyleCnt="0"/>
      <dgm:spPr/>
    </dgm:pt>
    <dgm:pt modelId="{37F1A2DA-C6BC-4DA9-AA18-5EE3C6FD924C}" type="pres">
      <dgm:prSet presAssocID="{7E121482-5FF0-428F-AE36-E886E1539410}" presName="accentRepeatNode" presStyleLbl="solidFgAcc1" presStyleIdx="1" presStyleCnt="3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4B9E96CA-B838-41EF-BA5F-BE213EA8271F}" type="pres">
      <dgm:prSet presAssocID="{94C4F70F-62C8-4A24-93B3-83BAB4EAFA3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47EF-5DC8-4D8D-BF20-317AF312195B}" type="pres">
      <dgm:prSet presAssocID="{94C4F70F-62C8-4A24-93B3-83BAB4EAFA33}" presName="accent_3" presStyleCnt="0"/>
      <dgm:spPr/>
    </dgm:pt>
    <dgm:pt modelId="{2CCDA88D-F337-4EFB-9115-F72D691F2449}" type="pres">
      <dgm:prSet presAssocID="{94C4F70F-62C8-4A24-93B3-83BAB4EAFA33}" presName="accentRepeatNode" presStyleLbl="solidFgAcc1" presStyleIdx="2" presStyleCnt="3"/>
      <dgm:spPr>
        <a:scene3d>
          <a:camera prst="orthographicFront"/>
          <a:lightRig rig="threePt" dir="t"/>
        </a:scene3d>
        <a:sp3d>
          <a:bevelT prst="convex"/>
        </a:sp3d>
      </dgm:spPr>
    </dgm:pt>
  </dgm:ptLst>
  <dgm:cxnLst>
    <dgm:cxn modelId="{41FCBF52-2A2C-4D4D-9F96-6DF9F4AC97A1}" srcId="{6681310E-CA3D-4169-8111-04C9EB370A7B}" destId="{94C4F70F-62C8-4A24-93B3-83BAB4EAFA33}" srcOrd="2" destOrd="0" parTransId="{44340B45-90E8-4C2A-8C08-508D6165A68C}" sibTransId="{F3C5FB77-6D40-4D33-8810-2A5571BB45DC}"/>
    <dgm:cxn modelId="{25ECDD87-C875-4B94-8E2A-D6DAC32DABA7}" srcId="{6681310E-CA3D-4169-8111-04C9EB370A7B}" destId="{7E121482-5FF0-428F-AE36-E886E1539410}" srcOrd="1" destOrd="0" parTransId="{380D70FF-AD51-476B-AECE-30F5145394AF}" sibTransId="{03723EB2-7B19-4AEF-A6A6-76BE972DA902}"/>
    <dgm:cxn modelId="{B12ADAB5-D9C1-49F4-8884-A919AFC02DCF}" type="presOf" srcId="{8AC411B1-80C1-4448-8346-5ADFFDA62000}" destId="{9E9FA26C-B3C3-4619-B803-A8561F07B4CE}" srcOrd="0" destOrd="0" presId="urn:microsoft.com/office/officeart/2008/layout/VerticalCurvedList"/>
    <dgm:cxn modelId="{6D2144CE-4CDC-4EB6-9658-1FFAD8A99FA1}" type="presOf" srcId="{6681310E-CA3D-4169-8111-04C9EB370A7B}" destId="{7D93517B-DE13-408F-8F09-7F7ABF254247}" srcOrd="0" destOrd="0" presId="urn:microsoft.com/office/officeart/2008/layout/VerticalCurvedList"/>
    <dgm:cxn modelId="{D313DC2C-F457-4A3C-97C2-79E1EDA4F46A}" srcId="{6681310E-CA3D-4169-8111-04C9EB370A7B}" destId="{8BCB16C4-F23E-46F7-91A7-CB9B4BF95C3A}" srcOrd="0" destOrd="0" parTransId="{783E3E9C-E7F5-41E1-A08B-D298D6C6A60E}" sibTransId="{8AC411B1-80C1-4448-8346-5ADFFDA62000}"/>
    <dgm:cxn modelId="{D2610554-D3C4-425F-BE95-C94BC9DB5E7C}" type="presOf" srcId="{94C4F70F-62C8-4A24-93B3-83BAB4EAFA33}" destId="{4B9E96CA-B838-41EF-BA5F-BE213EA8271F}" srcOrd="0" destOrd="0" presId="urn:microsoft.com/office/officeart/2008/layout/VerticalCurvedList"/>
    <dgm:cxn modelId="{8E2638CF-E411-4410-8A33-BC0C7FA42946}" type="presOf" srcId="{7E121482-5FF0-428F-AE36-E886E1539410}" destId="{8CB1C038-56A6-4AC5-86EC-86833E5EF89F}" srcOrd="0" destOrd="0" presId="urn:microsoft.com/office/officeart/2008/layout/VerticalCurvedList"/>
    <dgm:cxn modelId="{893D14DE-9D2A-4102-9306-F7EC9D8762F3}" type="presOf" srcId="{8BCB16C4-F23E-46F7-91A7-CB9B4BF95C3A}" destId="{0044143D-3F68-427D-9E22-FA549A8896D0}" srcOrd="0" destOrd="0" presId="urn:microsoft.com/office/officeart/2008/layout/VerticalCurvedList"/>
    <dgm:cxn modelId="{DB216D73-B36D-460A-A196-55CFDED44C7C}" type="presParOf" srcId="{7D93517B-DE13-408F-8F09-7F7ABF254247}" destId="{C2886CA8-BE66-4FB8-9AA7-81162655BE43}" srcOrd="0" destOrd="0" presId="urn:microsoft.com/office/officeart/2008/layout/VerticalCurvedList"/>
    <dgm:cxn modelId="{3C9AE47E-751D-4506-8E74-A65AED1CBE12}" type="presParOf" srcId="{C2886CA8-BE66-4FB8-9AA7-81162655BE43}" destId="{7EB4E6CC-3062-488D-9811-C48D73854BE2}" srcOrd="0" destOrd="0" presId="urn:microsoft.com/office/officeart/2008/layout/VerticalCurvedList"/>
    <dgm:cxn modelId="{DF7C9D40-FD54-4598-B097-AD4B6046F2E5}" type="presParOf" srcId="{7EB4E6CC-3062-488D-9811-C48D73854BE2}" destId="{8BD2FDD2-70C0-4737-9D7E-5EC934FF07FF}" srcOrd="0" destOrd="0" presId="urn:microsoft.com/office/officeart/2008/layout/VerticalCurvedList"/>
    <dgm:cxn modelId="{D00606D1-8E36-4D38-A2B7-9B926330C2A7}" type="presParOf" srcId="{7EB4E6CC-3062-488D-9811-C48D73854BE2}" destId="{9E9FA26C-B3C3-4619-B803-A8561F07B4CE}" srcOrd="1" destOrd="0" presId="urn:microsoft.com/office/officeart/2008/layout/VerticalCurvedList"/>
    <dgm:cxn modelId="{1DE724F9-7949-490B-B62C-3CA85590B493}" type="presParOf" srcId="{7EB4E6CC-3062-488D-9811-C48D73854BE2}" destId="{0760A54F-90BB-4F44-9646-F073FB528F01}" srcOrd="2" destOrd="0" presId="urn:microsoft.com/office/officeart/2008/layout/VerticalCurvedList"/>
    <dgm:cxn modelId="{55A8167D-0DB0-4427-BE24-893672D8FFDD}" type="presParOf" srcId="{7EB4E6CC-3062-488D-9811-C48D73854BE2}" destId="{2CDF0A8F-A770-43FF-96E1-368D181567C9}" srcOrd="3" destOrd="0" presId="urn:microsoft.com/office/officeart/2008/layout/VerticalCurvedList"/>
    <dgm:cxn modelId="{1AA8A161-56DF-42B5-A59C-291D4ACD21A9}" type="presParOf" srcId="{C2886CA8-BE66-4FB8-9AA7-81162655BE43}" destId="{0044143D-3F68-427D-9E22-FA549A8896D0}" srcOrd="1" destOrd="0" presId="urn:microsoft.com/office/officeart/2008/layout/VerticalCurvedList"/>
    <dgm:cxn modelId="{90337A7A-72D4-4CE9-853C-E679292D06C6}" type="presParOf" srcId="{C2886CA8-BE66-4FB8-9AA7-81162655BE43}" destId="{C1E4EB29-0F4E-4DAA-9D13-B5BF4330ED88}" srcOrd="2" destOrd="0" presId="urn:microsoft.com/office/officeart/2008/layout/VerticalCurvedList"/>
    <dgm:cxn modelId="{87F85187-BFA7-4C0D-9343-C943487E7BE7}" type="presParOf" srcId="{C1E4EB29-0F4E-4DAA-9D13-B5BF4330ED88}" destId="{80C86399-CDB6-42E6-B088-ACA0F7B539AC}" srcOrd="0" destOrd="0" presId="urn:microsoft.com/office/officeart/2008/layout/VerticalCurvedList"/>
    <dgm:cxn modelId="{9ECD524A-C69A-47C3-BC6B-F3BC9BFC343E}" type="presParOf" srcId="{C2886CA8-BE66-4FB8-9AA7-81162655BE43}" destId="{8CB1C038-56A6-4AC5-86EC-86833E5EF89F}" srcOrd="3" destOrd="0" presId="urn:microsoft.com/office/officeart/2008/layout/VerticalCurvedList"/>
    <dgm:cxn modelId="{4C7A9D05-BCEA-485B-AE66-91EF9CB81B81}" type="presParOf" srcId="{C2886CA8-BE66-4FB8-9AA7-81162655BE43}" destId="{12CDBE65-BC25-4ACD-AE49-104826976136}" srcOrd="4" destOrd="0" presId="urn:microsoft.com/office/officeart/2008/layout/VerticalCurvedList"/>
    <dgm:cxn modelId="{99AE1F42-EAA6-40BB-8732-E3F7B8C84C75}" type="presParOf" srcId="{12CDBE65-BC25-4ACD-AE49-104826976136}" destId="{37F1A2DA-C6BC-4DA9-AA18-5EE3C6FD924C}" srcOrd="0" destOrd="0" presId="urn:microsoft.com/office/officeart/2008/layout/VerticalCurvedList"/>
    <dgm:cxn modelId="{0493251D-54EC-431B-885D-54199AC0FA25}" type="presParOf" srcId="{C2886CA8-BE66-4FB8-9AA7-81162655BE43}" destId="{4B9E96CA-B838-41EF-BA5F-BE213EA8271F}" srcOrd="5" destOrd="0" presId="urn:microsoft.com/office/officeart/2008/layout/VerticalCurvedList"/>
    <dgm:cxn modelId="{7F7E5B5D-B11D-4972-A184-9FCC1FCBA6CD}" type="presParOf" srcId="{C2886CA8-BE66-4FB8-9AA7-81162655BE43}" destId="{555847EF-5DC8-4D8D-BF20-317AF312195B}" srcOrd="6" destOrd="0" presId="urn:microsoft.com/office/officeart/2008/layout/VerticalCurvedList"/>
    <dgm:cxn modelId="{3BF0769A-5856-46B0-802F-756A999422F8}" type="presParOf" srcId="{555847EF-5DC8-4D8D-BF20-317AF312195B}" destId="{2CCDA88D-F337-4EFB-9115-F72D691F24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FA26C-B3C3-4619-B803-A8561F07B4CE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4143D-3F68-427D-9E22-FA549A8896D0}">
      <dsp:nvSpPr>
        <dsp:cNvPr id="0" name=""/>
        <dsp:cNvSpPr/>
      </dsp:nvSpPr>
      <dsp:spPr>
        <a:xfrm>
          <a:off x="564979" y="406400"/>
          <a:ext cx="7328147" cy="8128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- оказание необходимой государственной социальной помощи малоимущим гражданам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64979" y="406400"/>
        <a:ext cx="7328147" cy="812800"/>
      </dsp:txXfrm>
    </dsp:sp>
    <dsp:sp modelId="{80C86399-CDB6-42E6-B088-ACA0F7B539AC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CB1C038-56A6-4AC5-86EC-86833E5EF89F}">
      <dsp:nvSpPr>
        <dsp:cNvPr id="0" name=""/>
        <dsp:cNvSpPr/>
      </dsp:nvSpPr>
      <dsp:spPr>
        <a:xfrm>
          <a:off x="860432" y="1625599"/>
          <a:ext cx="7032694" cy="8128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- оценка уровня жизни населения соответствующего субъекта Российской Федерации при разработке и реализации региональных социальных программ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860432" y="1625599"/>
        <a:ext cx="7032694" cy="812800"/>
      </dsp:txXfrm>
    </dsp:sp>
    <dsp:sp modelId="{37F1A2DA-C6BC-4DA9-AA18-5EE3C6FD924C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9E96CA-B838-41EF-BA5F-BE213EA8271F}">
      <dsp:nvSpPr>
        <dsp:cNvPr id="0" name=""/>
        <dsp:cNvSpPr/>
      </dsp:nvSpPr>
      <dsp:spPr>
        <a:xfrm>
          <a:off x="564979" y="2844800"/>
          <a:ext cx="7328147" cy="8128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- другие установленные федеральным законом цели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64979" y="2844800"/>
        <a:ext cx="7328147" cy="812800"/>
      </dsp:txXfrm>
    </dsp:sp>
    <dsp:sp modelId="{2CCDA88D-F337-4EFB-9115-F72D691F244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DD01-4BA9-4444-823E-7C07A2DFCC9F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EFB5-0748-44FF-B28A-5F67FDB31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CA95-3440-456C-9707-5CCB6AA2E277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AD7F2-7746-4282-B006-26FF0C3D4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3B6E-EA5E-464E-8574-7478AAA701EB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F5F1-3B99-438D-8E31-A29E63C3E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2599-3DBB-4929-B170-041736E85FD5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8434-FF53-4E8A-BFA7-6C630D61F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A849-FCB4-48C9-A1A7-B00B00E1A6E4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B277-3E57-4CBA-AA7D-48E23D1C4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C190-B0DC-4684-9FC1-3910572BE1E9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EC5E-2E11-4991-A85D-707864B3F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F982-B436-40FC-B90E-9EDE56A3DFB8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8583-C312-45E6-BFED-EDF5C31A4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1922-FE91-4EF4-8130-4E393649900F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864C7-770B-4B31-A22D-A7E063773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DCC8-5FA3-4519-9376-EC7AE82D4BB0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6193-AAC3-4A0B-9D52-8AB1FDBCA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B7B-FD59-43D7-9EAA-9F4C90278EE8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4F35-6D59-4E73-9CE6-73503E8C8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9708-CBDE-4B5D-9498-10F2CCE7B518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7A61-802B-46D3-965C-4228FF78E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3C8FB-0CBC-4D7B-907D-FD9B2AA1B4BC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AD934-7770-410E-B74C-A2DE02FF2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2874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79388" y="1844675"/>
            <a:ext cx="7772400" cy="1470025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solidFill>
                  <a:srgbClr val="0070C0"/>
                </a:solidFill>
                <a:latin typeface="Arial" charset="0"/>
              </a:rPr>
              <a:t>Прожиточный минимум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во Владимирской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4313" y="3643313"/>
            <a:ext cx="3714750" cy="158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Прямоугольник 12"/>
          <p:cNvSpPr>
            <a:spLocks noChangeArrowheads="1"/>
          </p:cNvSpPr>
          <p:nvPr/>
        </p:nvSpPr>
        <p:spPr bwMode="auto">
          <a:xfrm>
            <a:off x="2771800" y="5157192"/>
            <a:ext cx="61208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Заместитель директора </a:t>
            </a:r>
            <a:r>
              <a:rPr lang="ru-RU" dirty="0" smtClean="0"/>
              <a:t>Департамента труда и занятости населения Владимирской области</a:t>
            </a:r>
          </a:p>
          <a:p>
            <a:pPr algn="ctr"/>
            <a:r>
              <a:rPr lang="ru-RU" dirty="0" smtClean="0"/>
              <a:t>Павел Николаевич Романов</a:t>
            </a:r>
            <a:endParaRPr lang="ru-RU" dirty="0"/>
          </a:p>
          <a:p>
            <a:pPr algn="ctr"/>
            <a:r>
              <a:rPr lang="ru-RU" dirty="0" smtClean="0"/>
              <a:t>6 августа 2020 </a:t>
            </a:r>
            <a:r>
              <a:rPr lang="ru-RU" dirty="0"/>
              <a:t>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48680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a typeface="+mj-ea"/>
                <a:cs typeface="+mj-cs"/>
              </a:rPr>
              <a:t>Департамент труда и занятости населения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a typeface="+mj-ea"/>
                <a:cs typeface="+mj-cs"/>
              </a:rPr>
              <a:t> Владимирской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altLang="ru-RU" sz="2800" b="1" dirty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70892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a typeface="+mj-ea"/>
                <a:cs typeface="+mj-cs"/>
              </a:rPr>
              <a:t>Спасибо</a:t>
            </a:r>
            <a:br>
              <a:rPr lang="ru-RU" sz="4000" b="1" dirty="0" smtClean="0">
                <a:solidFill>
                  <a:srgbClr val="0070C0"/>
                </a:solidFill>
                <a:ea typeface="+mj-ea"/>
                <a:cs typeface="+mj-cs"/>
              </a:rPr>
            </a:br>
            <a:r>
              <a:rPr lang="ru-RU" sz="4000" b="1" dirty="0" smtClean="0">
                <a:solidFill>
                  <a:srgbClr val="0070C0"/>
                </a:solidFill>
                <a:ea typeface="+mj-ea"/>
                <a:cs typeface="+mj-cs"/>
              </a:rPr>
              <a:t>за внимание!</a:t>
            </a:r>
          </a:p>
        </p:txBody>
      </p:sp>
      <p:pic>
        <p:nvPicPr>
          <p:cNvPr id="5" name="Picture 2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2874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19672" y="620688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a typeface="+mj-ea"/>
                <a:cs typeface="+mj-cs"/>
              </a:rPr>
              <a:t>Департамент труда и занятости населения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a typeface="+mj-ea"/>
                <a:cs typeface="+mj-cs"/>
              </a:rPr>
              <a:t> Владимирской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8" descr="9031b97bd0f708dcad7deeb9d98b852d0b1dbc38_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924175"/>
            <a:ext cx="52593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71438"/>
            <a:ext cx="8229600" cy="511175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Прожиточный минимум</a:t>
            </a:r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00113" y="1484313"/>
            <a:ext cx="92868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3"/>
          <p:cNvSpPr>
            <a:spLocks noChangeArrowheads="1"/>
          </p:cNvSpPr>
          <p:nvPr/>
        </p:nvSpPr>
        <p:spPr bwMode="auto">
          <a:xfrm>
            <a:off x="467544" y="3829387"/>
            <a:ext cx="54562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Прожиточный минимум — это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стоимостная оценка потребительской корзины, а также обязательные платежи и </a:t>
            </a:r>
            <a:r>
              <a:rPr lang="ru-RU" sz="2000" dirty="0" smtClean="0">
                <a:solidFill>
                  <a:srgbClr val="002060"/>
                </a:solidFill>
              </a:rPr>
              <a:t>сборы.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343" name="Rectangle 24"/>
          <p:cNvSpPr>
            <a:spLocks noChangeArrowheads="1"/>
          </p:cNvSpPr>
          <p:nvPr/>
        </p:nvSpPr>
        <p:spPr bwMode="auto">
          <a:xfrm>
            <a:off x="2555875" y="1412875"/>
            <a:ext cx="60166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Федеральный закон от 24.10.1997 N 134-ФЗ </a:t>
            </a:r>
            <a:r>
              <a:rPr lang="ru-RU" sz="2000" dirty="0" smtClean="0">
                <a:solidFill>
                  <a:srgbClr val="002060"/>
                </a:solidFill>
              </a:rPr>
              <a:t>                О </a:t>
            </a:r>
            <a:r>
              <a:rPr lang="ru-RU" sz="2000" dirty="0">
                <a:solidFill>
                  <a:srgbClr val="002060"/>
                </a:solidFill>
              </a:rPr>
              <a:t>прожиточном минимуме в Российской Федерации» устанавливает правовую основу для определения прожиточного минимума в Российской Федерации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3" descr="depositphotos_5093572-Consumers-basket-with-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2519362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1" descr="5635bcbd8b3d14dd083032785f82ec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24175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71438"/>
            <a:ext cx="8229600" cy="511175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Потребительская корзина</a:t>
            </a:r>
          </a:p>
        </p:txBody>
      </p:sp>
      <p:sp>
        <p:nvSpPr>
          <p:cNvPr id="15365" name="AutoShape 2" descr="data:image/png;base64,iVBORw0KGgoAAAANSUhEUgAAAUAAAACdCAMAAADymVHdAAAAilBMVEX///8AecIAd8EAc8AAcL8Abr4Acb8AdsEAbL3G3e5FkMwAfcQvicmItdwdhMfU4/Hk8PiXvN+vzefs9vumxeOBsdoihcfb5vOewODA2OywzOb3+/3e6/Vpo9TL3/Dw9/twqNa40ulPls5bnNF5rNhpo9NUmc+SwOE8jMoAZ7yNud3M5PIAYrpPnNGuksTLAAAP4ElEQVR4nO2d6YKiuBaAgZAExb20SlvLvXpsZ+77v97NvhEgWD2NDpw/pVJi+EhylpwcoqiXXnrphcqp7Qa8uMx/bdtuwkvLW4YvbbfhpeWMY7hpuxEvLJssJtJ2K15YcsoP3NtuxsvKGlGAcXZouyEvKluUxDiJY/zZdkteVMYgxucpJF1w13ZTXlIOGUNHFDEett2Wl5Qr6YDECNxRjtO2G/OCIjpgFF36LviQrOgMSF/MCEnYd8GmstUjl3bBny035/VkDuJkxF+yWXDWbnNeT4gBmMpQFlHE4Npqa15PTmmcYPlmT2xB2GZrXlBuiekDT8i7ZYuteT1h096berskE+J7i815PRlLG4bLlo7h3p9rIFSFmIHUK1Ej49Za83qyT+M4NT+YwjjpA6vhQrwQx27Je2+kiZDulgpcC/7nDvrIdLjsyIBN+Mt1Jj7Kej0cLmvS3Vb8JUJr/iLvQ/vhQlw3MYLXQPojxLBBfZZCoBA3DvBXxJxB3AXZI9Ure6mRaRrjL/aKeMRxnPNPMxWd6aVGiOMGuPIlHjExCAfs9RDHWZuteiH5xMJv27HEBBFMJYZM2luCQZJLN4TY03phfZP2EZkw2WYykIASBhAwS+aNfHxss10vI0SHcKdjk8ZcuBohxnWvRUJkIS2+CxYAuRdM3vZh6RAhMx+kS0jbTPATkay7+LyXGpE97YQkQO4Yk/dpn2wZIJOEhw0+5QgWY/ijV8NhAkU+W6r48TF8gL0zFyKUE+U1QBog18Np3GecB8gOckdOWNFiDFPt8d7bMSFCzECmK3KDH5/8LlgGaXqpEGI+px/M8TCEjd1jH04IkQViA/ZkToFxjCIWU+2D0vWy5JiuwAJIwzNL1FvSAUIBRiwdxpoEF8zH69MTSmU7m+73tH+tGcCtNQXGbJmYuiI9wKLsFuPLCEOYol/UfCEAIdPFliQ3ol4QUy+9GDJbXjBEACdswCIBMGXD1Rby2SDtAVoyu79DgI25zgA4dgFmbz1AWxY3CGxFwQEu2RC+YAdgOmUA+zmQy/aeIIeeATCjblvxGDGxezOGyfYO3M6nARJDmgBE7jEwp1rYyFrtsCyxF58ASHQt3LpWDLNjONrOy3SS+vEJgFMC8G0G3WPEGyaDG7Xd+vblCsvwCYA7SGa6j9Q9loxoptGk7ea3LbuJa54UAL5lxFjZFwHm0Qp0fsfXMivvfhJgRAAOVCwGT+RBGH3iru9XOhZUgw9gnoCTdESSm4oLZtEZg3Xbl9CqDKuGrwZIOC1/iH9NN8qkhoRsp1MsD5XTnwHwCsBqzf+Xbm0YiOkQHmCnPblD7jpnZQCXAH/OOUBiPUcRDzTE6d9pnHW3kFYIPwGQaODRXSS2Uc9NLM+BBUjylq+iPdmG8BMAD1mMx+zf+SqmMGnwCnd4Wfg9hJ8ASJQF/l+iRrBMUUjOSXeV8M9a/WEC/MIxXxROVc0EKrnMlu6e3AuxlUqAS4lb7Ddcy/dd1SGDGvvZBbgTkQRZLWYv+Hd1r9e2JHhVCjASX5C5WAcBtKu5WecgBWICFJmBYrOIAtrR9MpFIbRXC/AHH7PpXpzixgF2cwrcetY+6gAe+KSp0hB4j+xoAa1jmAVjARRdTi2AcF+km/m9u1ANbAHkrjCUQ5Y7dt2s/hSuQUyAfElEAWSGYDezU6dNOqAGyHOzbIDd9OMadUADIBvDUM6BbAh3ckm40QxoAqRFF3UeB1Ui3dTBx0Yd0ADI9LCyA6kZk3Yxml/MLwgGSG1p5YkMkzjp5JL6soEN6ACke4VVtSyQdLRy1i3cCSkAHAO1L4kGEzqpQt4ajmALIPmyrF406Ooer6Yj2AJIFZCwY4hN083CY82MQNLhUhMgsWTEOvoQ41s7V9CyhI/gBCCI8tHIMlU+MS+/Q3R5tvf/wn9b3J0K5fTg++q0KwT7Zhm3XU4o6WYHXAdNgRi+r0s07BWwGPRP3NFnERQS7X29LzuXj85tSpXvITPL0XZJ8lorMEGjyr61RtmB6OBuBgID/DiM6mLMOXFAcFcX43Z1OgSMar2LfYbvANf9139UNjXpCOlXwEk+Aci6GIahUuOHwKDowBaATjpxVO6VAGFgTeNNNxeDqVwrNzQEp9t3UwNT+aowA0HX93uEyGcFwO6m6jaQCkek1DXbDUJEjOq95xA7cNjYH26caXS701+dWnVUyn7xUHJ4WjTErJNbh6322gSmxYuo6oHllvEqS+vll6xtDguH/mEHTr+cL1i7tAdDAJFxdGJY87jkF8XlxsVDub1aPT0j6+T5XB+bGO2F9hi0LkXavaUAk3LLuLDR38tfXPGk6Cry3bCuAWVlBq8yp13En1Q9tMT7lNWDJ8VDCZoY/fvunjxGE9XFR+bJ7X27ltMm2ZYuaVpx538DoHsWYPzg0pNsB9SSc3OAxCHVKScnj/eqD1sArYrO9t5UCbAMRtWDVX4PQPfWAWMceTfbZjJz8xGAxoo19n1dhdktgOZNpTvJDZEAy8KBVTkuvwegu5Rg7PE8ef1LtWT1EEAVbdt4vX+VUmEDNPWAVelPAVyU+MKwwrV4ECCGQv6xrhMLkMaSnrbuk1RvnFer9hoggFDjKAIE0Nh2nxVbj1JcOGwBTMxMFfuOS4AlEf3KBcrHAOLrbCeEHRA/jFfCkjIS44ayqUky2Olla5nGpACC1Ww2UBdQAAhWb3sNW5YS0YYb3uw0FHnYAmhVdLa7mgRYsipcuWP1MYDOs4K2Mql/eRUAddlGVdWRfkfP3TKNSQOcyyRFdrgA8G5Gm+Qe0pu+o+TbBfwOQO2jOqSUhePvgZUVAB8EaAd25DYT8EOeTtsMmtDaIvQAwOLhkdkgTUXmSNkAkd5y4MydCuDQZ8dUl434LQDlvhx0knpM3+24BODHdwAiQei9BODAB9AwDRx1qwCufDSqnycgASaYSNmSSh1Aqb3Svdr3royu5wFo6ALH5VAAvSZDdao9A4gRul2Ox5/vGfLa4nUA5Q1NP06qLz4fQMMctsrtGgC9WqR6txEBCNBRLnQeTmfoQVgHcKUGrpxc9F17HoBaGbirb9pN9li6NVUPxgCuLDNxNyyqojqAckRkB6lm9T88EUD5rYK9pwH6VEJ1+bUVLvAtlpqpAyitiUxv+zw+IUA1LH44mDRAnykNK5cy1x4bZ+qW2qoDKIpUEFP1TQJUqQ0oRVyyedsA1V111z6MSJdHkVYD9MrUCaDUARQtJ7O0ml20YpOy+GgboPKP3DxeA6DHkHmkgqKz37MGoOx2dHu2vAj/k3DaBajMe3ecGgA920QeKp3z09LFNQBlRgQdt2o0e92fnUIgb+sfAshHpnB/xHl0XzOD1cUs84c2TdsGUQ1AabvQh5LIS/LX79ZztOwMfwYgHrPfEdYpN1bxXBE0AZ4KauSxPauWrV4DUNYto5O0DImk3hw65UIV44H/KkBwZ3Eb0WxGLhkuvQC12SAFP1TAzionWANQ3kr6qQTvXUXYqCZnsoP+KYDc4+K2AYOJr2s/wKXrzj1YeaMBQBnQp5ae+VrLKp9MJjmQTUsyNSr+EMAxM/1ElI31MbAsAaimcSWP5bqYaqQGoPxXuuogTXl7IZUbXqIyCMje9fj+UwD57MtMOl7eIB2UAVy4s+BjJQBNg6gGoPyY/pBsFX/Kledk4K+TqaD/EMCVoEYVKg++wTe/EomKDrF9LaGyDgco7xhVHLoQZglAas+OtW3/vYBqOEAexGcTC1ceWVQKcO/agg+NYXMurQaovA9qccp4lr2WfwWJMbMkQK1qNgKoM3ClbdsA4JC+Zn2JTdNEM5QCjL7cZe5HDJl7cA9Ul02NY6W9rUSA++h2u01S/eBElcUeDHBu9mPpnjYAyKfhXH6KvyoAFio/PZKadQxWIlPJhXofatnI54LrdVc1rYQCTIYrXZBOLYo2ACgG7pY+hjBmg7kcYKH2WFqe2lEq5kxaDVDFwWmnUwy8HqSeWKWvHAqQjHt9RxX+BgD5kik5L3cn0aYKoBuvqcrtKJGDeQ+qASqLHpnf83qQehZr6gtbojbyNQDIakLE4Ie438TVrAIYjezAfPPd51a+VTVANTWx5b/M+Y4lj0djTEHKrGgAkNsK4Cos1SyqBnhw6mdlTR+rUnzKYSlA5TbnFyLyDfDltP8GgAnO9G6NJgBZmIVYV8xbp2u9lQCjD3sabFqN17bGqwEOddAIY51rcRRn+iFl+i2AgOfiZPmXEaZoApBrRchjznRbbzXAaGMTbLb5w9Hj1QD9CVbyKQYAAS7fDOmPoy0Vu51NAHIFhv5O5a/VAIwWNkHUZP+bneKQyAxrP0B/Ro5MiPiNi0pFaQKQRy0xz96hXmcdwGhpXxmc+//NI7Ylniil5wVYVugifTKA1hNnaLy3FqDbB7PArUrRpx0R02kaXoDaNMF0pKq+KxzIpwEYmQCpyVoPMDrZK7xBmw3dR0BgoBW4F6BK6uM5tMoFFJbe8wA0l5gmYQCjDzvXBYzqn3X7EdtfmRhf8QJUT0TkYbO17L5o+mQAvxxXJgRgdBjZ3anWqbs7E6elvL0AVTt4kM7h+UQAjQAdy3QLAki8OmsYJ+mtasv/JnfUh+1OeAEqt5EvGirPWNg+zwPQ2E7Nbm4gwGgA7E4Iz2UINyM7pwNNHP/FC1D5HnzS2yuAqycDaKhhdq9DAUbbL1uX+Mue7O556vxboc1egOoi+GYApZRFyMRO8f1WjnRR7BTfQsTfBmgYrCxYGQyQ9ArnyXwJyEbjjU752J2uOXQCONmwmBLiBaiXKtlbBUFsK1B8aWaKjhI9kplQFJ2YP9kaqWmyezsA9dND84YAydQeO9GFBKAU5qPz+TxKYIqcGHaSTnzRKC9AeV9FEH+rAPIYmt6JkCCsf+aRzISiHI2TG6kasnKfA1CpYb6s3wgg8Uvi4vMhE5oZXVgGpWPcv5DnA6h73MQGKhiZSwPGsojMfP8ewKX/5KKInwtQEeMnawiQ6MdRFvCUBzK8L2WljXwAVbqL3AmkMux4P/CXZVYn+B7Amf/kMhfDAagMBG5hNQZI5roVTiu3NRB6k3l5PqEPoH4i4sW5ZqEnbr68dZWu/D2A0cV3OWrFygGocsN4yx4ASGQ/zjPk64gJBml2m1cWhvIBVKNIBgBVeFAE9d/SAsHkl7Lnvwlwi4u3J1NZJQ5ANbvwyeUxgPSKTtdhClPq+HMBVKGA89jdqF+QCZkwmSANcIzkZyJedgHiA+n1zN4zgOU3E3qjgNZQuTrlnJXfEyLrZ+aeX7TkcIPWyTGC2tkaqW+vzLNhDmwuW44fWbWc7Rfz6+flcv55Oa7WC08pAo+cb0JGOnVodRtyuQmvZex+QLv9ZajkfDU11FCdcklRy3fvwhA5y2/dSrfsTu/myY+mr6oO3OZmW298jlze1LdCLr6XXnp5Zvk/aa0GnVOjTb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700338" y="1341438"/>
            <a:ext cx="6284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Потребительская корзина во Владимирской области установлена Законом Владимирской области от 08.04.2013 № 33-ОЗ «О потребительской корзине во Владимирской области» </a:t>
            </a: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324405" y="3783806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Потребительская корзина определяется не реже одного раза в пять лет.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Состав потребительской корзины:</a:t>
            </a:r>
          </a:p>
          <a:p>
            <a:r>
              <a:rPr lang="ru-RU" dirty="0">
                <a:solidFill>
                  <a:srgbClr val="002060"/>
                </a:solidFill>
              </a:rPr>
              <a:t>- Продукты питания;</a:t>
            </a:r>
          </a:p>
          <a:p>
            <a:r>
              <a:rPr lang="ru-RU" dirty="0">
                <a:solidFill>
                  <a:srgbClr val="002060"/>
                </a:solidFill>
              </a:rPr>
              <a:t>- Непродовольственные товары;</a:t>
            </a:r>
          </a:p>
          <a:p>
            <a:r>
              <a:rPr lang="ru-RU" dirty="0">
                <a:solidFill>
                  <a:srgbClr val="002060"/>
                </a:solidFill>
              </a:rPr>
              <a:t>- Услуги.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4" descr="5330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38413"/>
            <a:ext cx="91440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22"/>
          <p:cNvSpPr>
            <a:spLocks noChangeArrowheads="1"/>
          </p:cNvSpPr>
          <p:nvPr/>
        </p:nvSpPr>
        <p:spPr bwMode="auto">
          <a:xfrm>
            <a:off x="2195513" y="908050"/>
            <a:ext cx="67691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Величины прожиточного минимума устанавливаются:</a:t>
            </a:r>
          </a:p>
          <a:p>
            <a:r>
              <a:rPr lang="ru-RU" dirty="0">
                <a:solidFill>
                  <a:srgbClr val="0070C0"/>
                </a:solidFill>
              </a:rPr>
              <a:t>- на душу населения;</a:t>
            </a:r>
          </a:p>
          <a:p>
            <a:r>
              <a:rPr lang="ru-RU" dirty="0">
                <a:solidFill>
                  <a:srgbClr val="0070C0"/>
                </a:solidFill>
              </a:rPr>
              <a:t>- для трудоспособного населения;</a:t>
            </a:r>
          </a:p>
          <a:p>
            <a:r>
              <a:rPr lang="ru-RU" dirty="0">
                <a:solidFill>
                  <a:srgbClr val="0070C0"/>
                </a:solidFill>
              </a:rPr>
              <a:t>- для пенсионеров;</a:t>
            </a:r>
          </a:p>
          <a:p>
            <a:r>
              <a:rPr lang="ru-RU" dirty="0">
                <a:solidFill>
                  <a:srgbClr val="0070C0"/>
                </a:solidFill>
              </a:rPr>
              <a:t>- для детей.</a:t>
            </a:r>
          </a:p>
        </p:txBody>
      </p:sp>
      <p:sp>
        <p:nvSpPr>
          <p:cNvPr id="75782" name="Заголовок 1"/>
          <p:cNvSpPr>
            <a:spLocks/>
          </p:cNvSpPr>
          <p:nvPr/>
        </p:nvSpPr>
        <p:spPr bwMode="auto">
          <a:xfrm>
            <a:off x="285750" y="71438"/>
            <a:ext cx="86788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Основные социально-демографические группы населения, для которых рассчитывается прожиточный минимум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depositphotos_5093572-Consumers-basket-with-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836613"/>
            <a:ext cx="7207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71438"/>
            <a:ext cx="8678863" cy="620712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chemeClr val="bg1"/>
                </a:solidFill>
                <a:latin typeface="Times New Roman" pitchFamily="18" charset="0"/>
              </a:rPr>
              <a:t>Закон Владимирской области от 08.04.2013 № 33-ОЗ «О потребительской корзине во Владимирской области»</a:t>
            </a:r>
          </a:p>
        </p:txBody>
      </p:sp>
      <p:sp>
        <p:nvSpPr>
          <p:cNvPr id="16388" name="AutoShape 2" descr="data:image/png;base64,iVBORw0KGgoAAAANSUhEUgAAAUAAAACdCAMAAADymVHdAAAAilBMVEX///8AecIAd8EAc8AAcL8Abr4Acb8AdsEAbL3G3e5FkMwAfcQvicmItdwdhMfU4/Hk8PiXvN+vzefs9vumxeOBsdoihcfb5vOewODA2OywzOb3+/3e6/Vpo9TL3/Dw9/twqNa40ulPls5bnNF5rNhpo9NUmc+SwOE8jMoAZ7yNud3M5PIAYrpPnNGuksTLAAAP4ElEQVR4nO2d6YKiuBaAgZAExb20SlvLvXpsZ+77v97NvhEgWD2NDpw/pVJi+EhylpwcoqiXXnrphcqp7Qa8uMx/bdtuwkvLW4YvbbfhpeWMY7hpuxEvLJssJtJ2K15YcsoP3NtuxsvKGlGAcXZouyEvKluUxDiJY/zZdkteVMYgxucpJF1w13ZTXlIOGUNHFDEett2Wl5Qr6YDECNxRjtO2G/OCIjpgFF36LviQrOgMSF/MCEnYd8GmstUjl3bBny035/VkDuJkxF+yWXDWbnNeT4gBmMpQFlHE4Npqa15PTmmcYPlmT2xB2GZrXlBuiekDT8i7ZYuteT1h096berskE+J7i815PRlLG4bLlo7h3p9rIFSFmIHUK1Ej49Za83qyT+M4NT+YwjjpA6vhQrwQx27Je2+kiZDulgpcC/7nDvrIdLjsyIBN+Mt1Jj7Kej0cLmvS3Vb8JUJr/iLvQ/vhQlw3MYLXQPojxLBBfZZCoBA3DvBXxJxB3AXZI9Ure6mRaRrjL/aKeMRxnPNPMxWd6aVGiOMGuPIlHjExCAfs9RDHWZuteiH5xMJv27HEBBFMJYZM2luCQZJLN4TY03phfZP2EZkw2WYykIASBhAwS+aNfHxss10vI0SHcKdjk8ZcuBohxnWvRUJkIS2+CxYAuRdM3vZh6RAhMx+kS0jbTPATkay7+LyXGpE97YQkQO4Yk/dpn2wZIJOEhw0+5QgWY/ijV8NhAkU+W6r48TF8gL0zFyKUE+U1QBog18Np3GecB8gOckdOWNFiDFPt8d7bMSFCzECmK3KDH5/8LlgGaXqpEGI+px/M8TCEjd1jH04IkQViA/ZkToFxjCIWU+2D0vWy5JiuwAJIwzNL1FvSAUIBRiwdxpoEF8zH69MTSmU7m+73tH+tGcCtNQXGbJmYuiI9wKLsFuPLCEOYol/UfCEAIdPFliQ3ol4QUy+9GDJbXjBEACdswCIBMGXD1Rby2SDtAVoyu79DgI25zgA4dgFmbz1AWxY3CGxFwQEu2RC+YAdgOmUA+zmQy/aeIIeeATCjblvxGDGxezOGyfYO3M6nARJDmgBE7jEwp1rYyFrtsCyxF58ASHQt3LpWDLNjONrOy3SS+vEJgFMC8G0G3WPEGyaDG7Xd+vblCsvwCYA7SGa6j9Q9loxoptGk7ea3LbuJa54UAL5lxFjZFwHm0Qp0fsfXMivvfhJgRAAOVCwGT+RBGH3iru9XOhZUgw9gnoCTdESSm4oLZtEZg3Xbl9CqDKuGrwZIOC1/iH9NN8qkhoRsp1MsD5XTnwHwCsBqzf+Xbm0YiOkQHmCnPblD7jpnZQCXAH/OOUBiPUcRDzTE6d9pnHW3kFYIPwGQaODRXSS2Uc9NLM+BBUjylq+iPdmG8BMAD1mMx+zf+SqmMGnwCnd4Wfg9hJ8ASJQF/l+iRrBMUUjOSXeV8M9a/WEC/MIxXxROVc0EKrnMlu6e3AuxlUqAS4lb7Ddcy/dd1SGDGvvZBbgTkQRZLWYv+Hd1r9e2JHhVCjASX5C5WAcBtKu5WecgBWICFJmBYrOIAtrR9MpFIbRXC/AHH7PpXpzixgF2cwrcetY+6gAe+KSp0hB4j+xoAa1jmAVjARRdTi2AcF+km/m9u1ANbAHkrjCUQ5Y7dt2s/hSuQUyAfElEAWSGYDezU6dNOqAGyHOzbIDd9OMadUADIBvDUM6BbAh3ckm40QxoAqRFF3UeB1Ui3dTBx0Yd0ADI9LCyA6kZk3Yxml/MLwgGSG1p5YkMkzjp5JL6soEN6ACke4VVtSyQdLRy1i3cCSkAHAO1L4kGEzqpQt4ajmALIPmyrF406Ooer6Yj2AJIFZCwY4hN083CY82MQNLhUhMgsWTEOvoQ41s7V9CyhI/gBCCI8tHIMlU+MS+/Q3R5tvf/wn9b3J0K5fTg++q0KwT7Zhm3XU4o6WYHXAdNgRi+r0s07BWwGPRP3NFnERQS7X29LzuXj85tSpXvITPL0XZJ8lorMEGjyr61RtmB6OBuBgID/DiM6mLMOXFAcFcX43Z1OgSMar2LfYbvANf9139UNjXpCOlXwEk+Aci6GIahUuOHwKDowBaATjpxVO6VAGFgTeNNNxeDqVwrNzQEp9t3UwNT+aowA0HX93uEyGcFwO6m6jaQCkek1DXbDUJEjOq95xA7cNjYH26caXS701+dWnVUyn7xUHJ4WjTErJNbh6322gSmxYuo6oHllvEqS+vll6xtDguH/mEHTr+cL1i7tAdDAJFxdGJY87jkF8XlxsVDub1aPT0j6+T5XB+bGO2F9hi0LkXavaUAk3LLuLDR38tfXPGk6Cry3bCuAWVlBq8yp13En1Q9tMT7lNWDJ8VDCZoY/fvunjxGE9XFR+bJ7X27ltMm2ZYuaVpx538DoHsWYPzg0pNsB9SSc3OAxCHVKScnj/eqD1sArYrO9t5UCbAMRtWDVX4PQPfWAWMceTfbZjJz8xGAxoo19n1dhdktgOZNpTvJDZEAy8KBVTkuvwegu5Rg7PE8ef1LtWT1EEAVbdt4vX+VUmEDNPWAVelPAVyU+MKwwrV4ECCGQv6xrhMLkMaSnrbuk1RvnFer9hoggFDjKAIE0Nh2nxVbj1JcOGwBTMxMFfuOS4AlEf3KBcrHAOLrbCeEHRA/jFfCkjIS44ayqUky2Olla5nGpACC1Ww2UBdQAAhWb3sNW5YS0YYb3uw0FHnYAmhVdLa7mgRYsipcuWP1MYDOs4K2Mql/eRUAddlGVdWRfkfP3TKNSQOcyyRFdrgA8G5Gm+Qe0pu+o+TbBfwOQO2jOqSUhePvgZUVAB8EaAd25DYT8EOeTtsMmtDaIvQAwOLhkdkgTUXmSNkAkd5y4MydCuDQZ8dUl434LQDlvhx0knpM3+24BODHdwAiQei9BODAB9AwDRx1qwCufDSqnycgASaYSNmSSh1Aqb3Svdr3royu5wFo6ALH5VAAvSZDdao9A4gRul2Ox5/vGfLa4nUA5Q1NP06qLz4fQMMctsrtGgC9WqR6txEBCNBRLnQeTmfoQVgHcKUGrpxc9F17HoBaGbirb9pN9li6NVUPxgCuLDNxNyyqojqAckRkB6lm9T88EUD5rYK9pwH6VEJ1+bUVLvAtlpqpAyitiUxv+zw+IUA1LH44mDRAnykNK5cy1x4bZ+qW2qoDKIpUEFP1TQJUqQ0oRVyyedsA1V111z6MSJdHkVYD9MrUCaDUARQtJ7O0ml20YpOy+GgboPKP3DxeA6DHkHmkgqKz37MGoOx2dHu2vAj/k3DaBajMe3ecGgA920QeKp3z09LFNQBlRgQdt2o0e92fnUIgb+sfAshHpnB/xHl0XzOD1cUs84c2TdsGUQ1AabvQh5LIS/LX79ZztOwMfwYgHrPfEdYpN1bxXBE0AZ4KauSxPauWrV4DUNYto5O0DImk3hw65UIV44H/KkBwZ3Eb0WxGLhkuvQC12SAFP1TAzionWANQ3kr6qQTvXUXYqCZnsoP+KYDc4+K2AYOJr2s/wKXrzj1YeaMBQBnQp5ae+VrLKp9MJjmQTUsyNSr+EMAxM/1ElI31MbAsAaimcSWP5bqYaqQGoPxXuuogTXl7IZUbXqIyCMje9fj+UwD57MtMOl7eIB2UAVy4s+BjJQBNg6gGoPyY/pBsFX/Kledk4K+TqaD/EMCVoEYVKg++wTe/EomKDrF9LaGyDgco7xhVHLoQZglAas+OtW3/vYBqOEAexGcTC1ceWVQKcO/agg+NYXMurQaovA9qccp4lr2WfwWJMbMkQK1qNgKoM3ClbdsA4JC+Zn2JTdNEM5QCjL7cZe5HDJl7cA9Ul02NY6W9rUSA++h2u01S/eBElcUeDHBu9mPpnjYAyKfhXH6KvyoAFio/PZKadQxWIlPJhXofatnI54LrdVc1rYQCTIYrXZBOLYo2ACgG7pY+hjBmg7kcYKH2WFqe2lEq5kxaDVDFwWmnUwy8HqSeWKWvHAqQjHt9RxX+BgD5kik5L3cn0aYKoBuvqcrtKJGDeQ+qASqLHpnf83qQehZr6gtbojbyNQDIakLE4Ie438TVrAIYjezAfPPd51a+VTVANTWx5b/M+Y4lj0djTEHKrGgAkNsK4Cos1SyqBnhw6mdlTR+rUnzKYSlA5TbnFyLyDfDltP8GgAnO9G6NJgBZmIVYV8xbp2u9lQCjD3sabFqN17bGqwEOddAIY51rcRRn+iFl+i2AgOfiZPmXEaZoApBrRchjznRbbzXAaGMTbLb5w9Hj1QD9CVbyKQYAAS7fDOmPoy0Vu51NAHIFhv5O5a/VAIwWNkHUZP+bneKQyAxrP0B/Ro5MiPiNi0pFaQKQRy0xz96hXmcdwGhpXxmc+//NI7Ylniil5wVYVugifTKA1hNnaLy3FqDbB7PArUrRpx0R02kaXoDaNMF0pKq+KxzIpwEYmQCpyVoPMDrZK7xBmw3dR0BgoBW4F6BK6uM5tMoFFJbe8wA0l5gmYQCjDzvXBYzqn3X7EdtfmRhf8QJUT0TkYbO17L5o+mQAvxxXJgRgdBjZ3anWqbs7E6elvL0AVTt4kM7h+UQAjQAdy3QLAki8OmsYJ+mtasv/JnfUh+1OeAEqt5EvGirPWNg+zwPQ2E7Nbm4gwGgA7E4Iz2UINyM7pwNNHP/FC1D5HnzS2yuAqycDaKhhdq9DAUbbL1uX+Mue7O556vxboc1egOoi+GYApZRFyMRO8f1WjnRR7BTfQsTfBmgYrCxYGQyQ9ArnyXwJyEbjjU752J2uOXQCONmwmBLiBaiXKtlbBUFsK1B8aWaKjhI9kplQFJ2YP9kaqWmyezsA9dND84YAydQeO9GFBKAU5qPz+TxKYIqcGHaSTnzRKC9AeV9FEH+rAPIYmt6JkCCsf+aRzISiHI2TG6kasnKfA1CpYb6s3wgg8Uvi4vMhE5oZXVgGpWPcv5DnA6h73MQGKhiZSwPGsojMfP8ewKX/5KKInwtQEeMnawiQ6MdRFvCUBzK8L2WljXwAVbqL3AmkMux4P/CXZVYn+B7Amf/kMhfDAagMBG5hNQZI5roVTiu3NRB6k3l5PqEPoH4i4sW5ZqEnbr68dZWu/D2A0cV3OWrFygGocsN4yx4ASGQ/zjPk64gJBml2m1cWhvIBVKNIBgBVeFAE9d/SAsHkl7Lnvwlwi4u3J1NZJQ5ANbvwyeUxgPSKTtdhClPq+HMBVKGA89jdqF+QCZkwmSANcIzkZyJedgHiA+n1zN4zgOU3E3qjgNZQuTrlnJXfEyLrZ+aeX7TkcIPWyTGC2tkaqW+vzLNhDmwuW44fWbWc7Rfz6+flcv55Oa7WC08pAo+cb0JGOnVodRtyuQmvZex+QLv9ZajkfDU11FCdcklRy3fvwhA5y2/dSrfsTu/myY+mr6oO3OZmW298jlze1LdCLr6XXnp5Zvk/aa0GnVOjTb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3059113" y="908050"/>
            <a:ext cx="5834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Продукты питания, включаемые в потребительскую корзину</a:t>
            </a:r>
          </a:p>
        </p:txBody>
      </p:sp>
      <p:graphicFrame>
        <p:nvGraphicFramePr>
          <p:cNvPr id="16480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924773"/>
              </p:ext>
            </p:extLst>
          </p:nvPr>
        </p:nvGraphicFramePr>
        <p:xfrm>
          <a:off x="143204" y="1331911"/>
          <a:ext cx="8809036" cy="47221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12772"/>
                <a:gridCol w="1073246"/>
                <a:gridCol w="1506670"/>
                <a:gridCol w="1152128"/>
                <a:gridCol w="864220"/>
              </a:tblGrid>
              <a:tr h="511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Объем потребления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(в среднем на одного человека в год)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трудоспособное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население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пенсионеры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дети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Хлебные продукты  (хлеб и макаронные изделия в         пересчете на муку, мука, крупы,  бобовые)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98,7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Картофель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100,5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88,4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Овощи и бахчевые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115,2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113,4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Фрукты свежие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118,1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Сахар и  кондитерские изделия в пересчете на сахар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Мясопродукты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58,7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54,0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44,4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Рыбопродукты   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Молоко, молокопродукты в  пересчете на      молоко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290,8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267,8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359,5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Яйца           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штук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Масло растительное,  маргарин и другие жиры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11,5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9,0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Прочие продукты (соль, чай, специи)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6473" name="Rectangle 683"/>
          <p:cNvSpPr>
            <a:spLocks noChangeArrowheads="1"/>
          </p:cNvSpPr>
          <p:nvPr/>
        </p:nvSpPr>
        <p:spPr bwMode="auto">
          <a:xfrm>
            <a:off x="0" y="616585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Данные о потребительских ценах на продукты питания и индексы потребительских цен </a:t>
            </a:r>
            <a:endParaRPr lang="ru-RU" sz="1600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на </a:t>
            </a:r>
            <a:r>
              <a:rPr lang="ru-RU" sz="1600" dirty="0">
                <a:solidFill>
                  <a:srgbClr val="0070C0"/>
                </a:solidFill>
              </a:rPr>
              <a:t>непродовольственные товары и услуги предоставляет </a:t>
            </a:r>
            <a:r>
              <a:rPr lang="ru-RU" sz="1600" dirty="0" err="1">
                <a:solidFill>
                  <a:srgbClr val="0070C0"/>
                </a:solidFill>
              </a:rPr>
              <a:t>Владимирстат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75" name="Object 23"/>
          <p:cNvGraphicFramePr>
            <a:graphicFrameLocks noChangeAspect="1"/>
          </p:cNvGraphicFramePr>
          <p:nvPr/>
        </p:nvGraphicFramePr>
        <p:xfrm>
          <a:off x="0" y="1412875"/>
          <a:ext cx="8905875" cy="5310188"/>
        </p:xfrm>
        <a:graphic>
          <a:graphicData uri="http://schemas.openxmlformats.org/presentationml/2006/ole">
            <p:oleObj spid="_x0000_s74788" name="Диаграмма" r:id="rId3" imgW="7581821" imgH="4133985" progId="Excel.Sheet.8">
              <p:embed/>
            </p:oleObj>
          </a:graphicData>
        </a:graphic>
      </p:graphicFrame>
      <p:pic>
        <p:nvPicPr>
          <p:cNvPr id="7477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7" name="Picture 3" descr="depositphotos_5093572-Consumers-basket-with-ques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9080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71438"/>
            <a:ext cx="8678863" cy="620712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Закон Владимирской области от 08.04.2013 № 33-ОЗ «О потребительской корзине во Владимирской области»</a:t>
            </a:r>
          </a:p>
        </p:txBody>
      </p:sp>
      <p:sp>
        <p:nvSpPr>
          <p:cNvPr id="74779" name="AutoShape 2" descr="data:image/png;base64,iVBORw0KGgoAAAANSUhEUgAAAUAAAACdCAMAAADymVHdAAAAilBMVEX///8AecIAd8EAc8AAcL8Abr4Acb8AdsEAbL3G3e5FkMwAfcQvicmItdwdhMfU4/Hk8PiXvN+vzefs9vumxeOBsdoihcfb5vOewODA2OywzOb3+/3e6/Vpo9TL3/Dw9/twqNa40ulPls5bnNF5rNhpo9NUmc+SwOE8jMoAZ7yNud3M5PIAYrpPnNGuksTLAAAP4ElEQVR4nO2d6YKiuBaAgZAExb20SlvLvXpsZ+77v97NvhEgWD2NDpw/pVJi+EhylpwcoqiXXnrphcqp7Qa8uMx/bdtuwkvLW4YvbbfhpeWMY7hpuxEvLJssJtJ2K15YcsoP3NtuxsvKGlGAcXZouyEvKluUxDiJY/zZdkteVMYgxucpJF1w13ZTXlIOGUNHFDEett2Wl5Qr6YDECNxRjtO2G/OCIjpgFF36LviQrOgMSF/MCEnYd8GmstUjl3bBny035/VkDuJkxF+yWXDWbnNeT4gBmMpQFlHE4Npqa15PTmmcYPlmT2xB2GZrXlBuiekDT8i7ZYuteT1h096berskE+J7i815PRlLG4bLlo7h3p9rIFSFmIHUK1Ej49Za83qyT+M4NT+YwjjpA6vhQrwQx27Je2+kiZDulgpcC/7nDvrIdLjsyIBN+Mt1Jj7Kej0cLmvS3Vb8JUJr/iLvQ/vhQlw3MYLXQPojxLBBfZZCoBA3DvBXxJxB3AXZI9Ure6mRaRrjL/aKeMRxnPNPMxWd6aVGiOMGuPIlHjExCAfs9RDHWZuteiH5xMJv27HEBBFMJYZM2luCQZJLN4TY03phfZP2EZkw2WYykIASBhAwS+aNfHxss10vI0SHcKdjk8ZcuBohxnWvRUJkIS2+CxYAuRdM3vZh6RAhMx+kS0jbTPATkay7+LyXGpE97YQkQO4Yk/dpn2wZIJOEhw0+5QgWY/ijV8NhAkU+W6r48TF8gL0zFyKUE+U1QBog18Np3GecB8gOckdOWNFiDFPt8d7bMSFCzECmK3KDH5/8LlgGaXqpEGI+px/M8TCEjd1jH04IkQViA/ZkToFxjCIWU+2D0vWy5JiuwAJIwzNL1FvSAUIBRiwdxpoEF8zH69MTSmU7m+73tH+tGcCtNQXGbJmYuiI9wKLsFuPLCEOYol/UfCEAIdPFliQ3ol4QUy+9GDJbXjBEACdswCIBMGXD1Rby2SDtAVoyu79DgI25zgA4dgFmbz1AWxY3CGxFwQEu2RC+YAdgOmUA+zmQy/aeIIeeATCjblvxGDGxezOGyfYO3M6nARJDmgBE7jEwp1rYyFrtsCyxF58ASHQt3LpWDLNjONrOy3SS+vEJgFMC8G0G3WPEGyaDG7Xd+vblCsvwCYA7SGa6j9Q9loxoptGk7ea3LbuJa54UAL5lxFjZFwHm0Qp0fsfXMivvfhJgRAAOVCwGT+RBGH3iru9XOhZUgw9gnoCTdESSm4oLZtEZg3Xbl9CqDKuGrwZIOC1/iH9NN8qkhoRsp1MsD5XTnwHwCsBqzf+Xbm0YiOkQHmCnPblD7jpnZQCXAH/OOUBiPUcRDzTE6d9pnHW3kFYIPwGQaODRXSS2Uc9NLM+BBUjylq+iPdmG8BMAD1mMx+zf+SqmMGnwCnd4Wfg9hJ8ASJQF/l+iRrBMUUjOSXeV8M9a/WEC/MIxXxROVc0EKrnMlu6e3AuxlUqAS4lb7Ddcy/dd1SGDGvvZBbgTkQRZLWYv+Hd1r9e2JHhVCjASX5C5WAcBtKu5WecgBWICFJmBYrOIAtrR9MpFIbRXC/AHH7PpXpzixgF2cwrcetY+6gAe+KSp0hB4j+xoAa1jmAVjARRdTi2AcF+km/m9u1ANbAHkrjCUQ5Y7dt2s/hSuQUyAfElEAWSGYDezU6dNOqAGyHOzbIDd9OMadUADIBvDUM6BbAh3ckm40QxoAqRFF3UeB1Ui3dTBx0Yd0ADI9LCyA6kZk3Yxml/MLwgGSG1p5YkMkzjp5JL6soEN6ACke4VVtSyQdLRy1i3cCSkAHAO1L4kGEzqpQt4ajmALIPmyrF406Ooer6Yj2AJIFZCwY4hN083CY82MQNLhUhMgsWTEOvoQ41s7V9CyhI/gBCCI8tHIMlU+MS+/Q3R5tvf/wn9b3J0K5fTg++q0KwT7Zhm3XU4o6WYHXAdNgRi+r0s07BWwGPRP3NFnERQS7X29LzuXj85tSpXvITPL0XZJ8lorMEGjyr61RtmB6OBuBgID/DiM6mLMOXFAcFcX43Z1OgSMar2LfYbvANf9139UNjXpCOlXwEk+Aci6GIahUuOHwKDowBaATjpxVO6VAGFgTeNNNxeDqVwrNzQEp9t3UwNT+aowA0HX93uEyGcFwO6m6jaQCkek1DXbDUJEjOq95xA7cNjYH26caXS701+dWnVUyn7xUHJ4WjTErJNbh6322gSmxYuo6oHllvEqS+vll6xtDguH/mEHTr+cL1i7tAdDAJFxdGJY87jkF8XlxsVDub1aPT0j6+T5XB+bGO2F9hi0LkXavaUAk3LLuLDR38tfXPGk6Cry3bCuAWVlBq8yp13En1Q9tMT7lNWDJ8VDCZoY/fvunjxGE9XFR+bJ7X27ltMm2ZYuaVpx538DoHsWYPzg0pNsB9SSc3OAxCHVKScnj/eqD1sArYrO9t5UCbAMRtWDVX4PQPfWAWMceTfbZjJz8xGAxoo19n1dhdktgOZNpTvJDZEAy8KBVTkuvwegu5Rg7PE8ef1LtWT1EEAVbdt4vX+VUmEDNPWAVelPAVyU+MKwwrV4ECCGQv6xrhMLkMaSnrbuk1RvnFer9hoggFDjKAIE0Nh2nxVbj1JcOGwBTMxMFfuOS4AlEf3KBcrHAOLrbCeEHRA/jFfCkjIS44ayqUky2Olla5nGpACC1Ww2UBdQAAhWb3sNW5YS0YYb3uw0FHnYAmhVdLa7mgRYsipcuWP1MYDOs4K2Mql/eRUAddlGVdWRfkfP3TKNSQOcyyRFdrgA8G5Gm+Qe0pu+o+TbBfwOQO2jOqSUhePvgZUVAB8EaAd25DYT8EOeTtsMmtDaIvQAwOLhkdkgTUXmSNkAkd5y4MydCuDQZ8dUl434LQDlvhx0knpM3+24BODHdwAiQei9BODAB9AwDRx1qwCufDSqnycgASaYSNmSSh1Aqb3Svdr3royu5wFo6ALH5VAAvSZDdao9A4gRul2Ox5/vGfLa4nUA5Q1NP06qLz4fQMMctsrtGgC9WqR6txEBCNBRLnQeTmfoQVgHcKUGrpxc9F17HoBaGbirb9pN9li6NVUPxgCuLDNxNyyqojqAckRkB6lm9T88EUD5rYK9pwH6VEJ1+bUVLvAtlpqpAyitiUxv+zw+IUA1LH44mDRAnykNK5cy1x4bZ+qW2qoDKIpUEFP1TQJUqQ0oRVyyedsA1V111z6MSJdHkVYD9MrUCaDUARQtJ7O0ml20YpOy+GgboPKP3DxeA6DHkHmkgqKz37MGoOx2dHu2vAj/k3DaBajMe3ecGgA920QeKp3z09LFNQBlRgQdt2o0e92fnUIgb+sfAshHpnB/xHl0XzOD1cUs84c2TdsGUQ1AabvQh5LIS/LX79ZztOwMfwYgHrPfEdYpN1bxXBE0AZ4KauSxPauWrV4DUNYto5O0DImk3hw65UIV44H/KkBwZ3Eb0WxGLhkuvQC12SAFP1TAzionWANQ3kr6qQTvXUXYqCZnsoP+KYDc4+K2AYOJr2s/wKXrzj1YeaMBQBnQp5ae+VrLKp9MJjmQTUsyNSr+EMAxM/1ElI31MbAsAaimcSWP5bqYaqQGoPxXuuogTXl7IZUbXqIyCMje9fj+UwD57MtMOl7eIB2UAVy4s+BjJQBNg6gGoPyY/pBsFX/Kledk4K+TqaD/EMCVoEYVKg++wTe/EomKDrF9LaGyDgco7xhVHLoQZglAas+OtW3/vYBqOEAexGcTC1ceWVQKcO/agg+NYXMurQaovA9qccp4lr2WfwWJMbMkQK1qNgKoM3ClbdsA4JC+Zn2JTdNEM5QCjL7cZe5HDJl7cA9Ul02NY6W9rUSA++h2u01S/eBElcUeDHBu9mPpnjYAyKfhXH6KvyoAFio/PZKadQxWIlPJhXofatnI54LrdVc1rYQCTIYrXZBOLYo2ACgG7pY+hjBmg7kcYKH2WFqe2lEq5kxaDVDFwWmnUwy8HqSeWKWvHAqQjHt9RxX+BgD5kik5L3cn0aYKoBuvqcrtKJGDeQ+qASqLHpnf83qQehZr6gtbojbyNQDIakLE4Ie438TVrAIYjezAfPPd51a+VTVANTWx5b/M+Y4lj0djTEHKrGgAkNsK4Cos1SyqBnhw6mdlTR+rUnzKYSlA5TbnFyLyDfDltP8GgAnO9G6NJgBZmIVYV8xbp2u9lQCjD3sabFqN17bGqwEOddAIY51rcRRn+iFl+i2AgOfiZPmXEaZoApBrRchjznRbbzXAaGMTbLb5w9Hj1QD9CVbyKQYAAS7fDOmPoy0Vu51NAHIFhv5O5a/VAIwWNkHUZP+bneKQyAxrP0B/Ro5MiPiNi0pFaQKQRy0xz96hXmcdwGhpXxmc+//NI7Ylniil5wVYVugifTKA1hNnaLy3FqDbB7PArUrRpx0R02kaXoDaNMF0pKq+KxzIpwEYmQCpyVoPMDrZK7xBmw3dR0BgoBW4F6BK6uM5tMoFFJbe8wA0l5gmYQCjDzvXBYzqn3X7EdtfmRhf8QJUT0TkYbO17L5o+mQAvxxXJgRgdBjZ3anWqbs7E6elvL0AVTt4kM7h+UQAjQAdy3QLAki8OmsYJ+mtasv/JnfUh+1OeAEqt5EvGirPWNg+zwPQ2E7Nbm4gwGgA7E4Iz2UINyM7pwNNHP/FC1D5HnzS2yuAqycDaKhhdq9DAUbbL1uX+Mue7O556vxboc1egOoi+GYApZRFyMRO8f1WjnRR7BTfQsTfBmgYrCxYGQyQ9ArnyXwJyEbjjU752J2uOXQCONmwmBLiBaiXKtlbBUFsK1B8aWaKjhI9kplQFJ2YP9kaqWmyezsA9dND84YAydQeO9GFBKAU5qPz+TxKYIqcGHaSTnzRKC9AeV9FEH+rAPIYmt6JkCCsf+aRzISiHI2TG6kasnKfA1CpYb6s3wgg8Uvi4vMhE5oZXVgGpWPcv5DnA6h73MQGKhiZSwPGsojMfP8ewKX/5KKInwtQEeMnawiQ6MdRFvCUBzK8L2WljXwAVbqL3AmkMux4P/CXZVYn+B7Amf/kMhfDAagMBG5hNQZI5roVTiu3NRB6k3l5PqEPoH4i4sW5ZqEnbr68dZWu/D2A0cV3OWrFygGocsN4yx4ASGQ/zjPk64gJBml2m1cWhvIBVKNIBgBVeFAE9d/SAsHkl7Lnvwlwi4u3J1NZJQ5ANbvwyeUxgPSKTtdhClPq+HMBVKGA89jdqF+QCZkwmSANcIzkZyJedgHiA+n1zN4zgOU3E3qjgNZQuTrlnJXfEyLrZ+aeX7TkcIPWyTGC2tkaqW+vzLNhDmwuW44fWbWc7Rfz6+flcv55Oa7WC08pAo+cb0JGOnVodRtyuQmvZex+QLv9ZajkfDU11FCdcklRy3fvwhA5y2/dSrfsTu/myY+mr6oO3OZmW298jlze1LdCLr6XXnp5Zvk/aa0GnVOjTb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4781" name="Rectangle 91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>
                <a:latin typeface="Calibri" pitchFamily="34" charset="0"/>
              </a:rPr>
              <a:t/>
            </a:r>
            <a:br>
              <a:rPr lang="ru-RU" sz="4000">
                <a:latin typeface="Calibri" pitchFamily="34" charset="0"/>
              </a:rPr>
            </a:br>
            <a:r>
              <a:rPr lang="ru-RU" sz="4000">
                <a:latin typeface="Calibri" pitchFamily="34" charset="0"/>
              </a:rPr>
              <a:t/>
            </a:r>
            <a:br>
              <a:rPr lang="ru-RU" sz="4000">
                <a:latin typeface="Calibri" pitchFamily="34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74782" name="Rectangle 20"/>
          <p:cNvSpPr>
            <a:spLocks noChangeArrowheads="1"/>
          </p:cNvSpPr>
          <p:nvPr/>
        </p:nvSpPr>
        <p:spPr bwMode="auto">
          <a:xfrm>
            <a:off x="2627313" y="908050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Распределение потребительской корзины (для трудоспособного населения, пенсионеров и детей)</a:t>
            </a:r>
          </a:p>
        </p:txBody>
      </p:sp>
      <p:sp>
        <p:nvSpPr>
          <p:cNvPr id="74783" name="Line 24"/>
          <p:cNvSpPr>
            <a:spLocks noChangeShapeType="1"/>
          </p:cNvSpPr>
          <p:nvPr/>
        </p:nvSpPr>
        <p:spPr bwMode="auto">
          <a:xfrm flipH="1">
            <a:off x="4572000" y="2492375"/>
            <a:ext cx="12239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4" name="Line 25"/>
          <p:cNvSpPr>
            <a:spLocks noChangeShapeType="1"/>
          </p:cNvSpPr>
          <p:nvPr/>
        </p:nvSpPr>
        <p:spPr bwMode="auto">
          <a:xfrm flipH="1">
            <a:off x="4572000" y="3789363"/>
            <a:ext cx="12239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5" name="Line 26"/>
          <p:cNvSpPr>
            <a:spLocks noChangeShapeType="1"/>
          </p:cNvSpPr>
          <p:nvPr/>
        </p:nvSpPr>
        <p:spPr bwMode="auto">
          <a:xfrm flipH="1" flipV="1">
            <a:off x="2484438" y="5805488"/>
            <a:ext cx="7191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6" name="Line 27"/>
          <p:cNvSpPr>
            <a:spLocks noChangeShapeType="1"/>
          </p:cNvSpPr>
          <p:nvPr/>
        </p:nvSpPr>
        <p:spPr bwMode="auto">
          <a:xfrm>
            <a:off x="3203575" y="6308725"/>
            <a:ext cx="1296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87" name="Line 28"/>
          <p:cNvSpPr>
            <a:spLocks noChangeShapeType="1"/>
          </p:cNvSpPr>
          <p:nvPr/>
        </p:nvSpPr>
        <p:spPr bwMode="auto">
          <a:xfrm flipV="1">
            <a:off x="4500563" y="5157788"/>
            <a:ext cx="1295400" cy="1150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-27384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Правила расчета прожиточного минимума, утверждены постановлением Правительства РФ от 29.01.2013 №56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0207" y="920017"/>
            <a:ext cx="2432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II квартал 2020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5962199"/>
              </p:ext>
            </p:extLst>
          </p:nvPr>
        </p:nvGraphicFramePr>
        <p:xfrm>
          <a:off x="287524" y="1484784"/>
          <a:ext cx="8568951" cy="482453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00399"/>
                <a:gridCol w="1169336"/>
                <a:gridCol w="1325583"/>
                <a:gridCol w="1325583"/>
                <a:gridCol w="1148050"/>
              </a:tblGrid>
              <a:tr h="8945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душу населения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 по социально-демографическим группам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трудоспо-собное население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пенсионеры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40659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600" b="1" u="none" strike="noStrike" dirty="0">
                          <a:effectLst/>
                        </a:rPr>
                        <a:t>Величина прожиточного минимума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11093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12085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9303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11294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71"/>
                    </a:solidFill>
                  </a:tcPr>
                </a:tc>
              </a:tr>
              <a:tr h="40659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600" u="none" strike="noStrike" dirty="0">
                          <a:effectLst/>
                        </a:rPr>
                        <a:t>в том числе: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19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600" b="1" u="none" strike="noStrike" dirty="0">
                          <a:effectLst/>
                        </a:rPr>
                        <a:t>стоимость потребительской корзины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10391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10746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9303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11294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</a:tr>
              <a:tr h="40659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600" u="none" strike="noStrike" dirty="0">
                          <a:effectLst/>
                        </a:rPr>
                        <a:t>продукты питания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5254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5434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4700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5718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</a:tr>
              <a:tr h="40659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600" u="none" strike="noStrike" dirty="0">
                          <a:effectLst/>
                        </a:rPr>
                        <a:t>непродовольственные товары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2571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2658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2303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2790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</a:tr>
              <a:tr h="40659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600" u="none" strike="noStrike" dirty="0">
                          <a:effectLst/>
                        </a:rPr>
                        <a:t>услуги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2566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2654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2300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2786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1DEFF"/>
                    </a:solidFill>
                  </a:tcPr>
                </a:tc>
              </a:tr>
              <a:tr h="597167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600" u="none" strike="noStrike" dirty="0">
                          <a:effectLst/>
                        </a:rPr>
                        <a:t>расходы по обязательным платежам и сборам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702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1339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35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475163"/>
            <a:ext cx="4211637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71438"/>
            <a:ext cx="8229600" cy="511175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Назначение прожиточного минимума</a:t>
            </a:r>
          </a:p>
        </p:txBody>
      </p:sp>
      <p:sp>
        <p:nvSpPr>
          <p:cNvPr id="76808" name="AutoShape 94"/>
          <p:cNvSpPr>
            <a:spLocks noChangeArrowheads="1"/>
          </p:cNvSpPr>
          <p:nvPr/>
        </p:nvSpPr>
        <p:spPr bwMode="auto">
          <a:xfrm>
            <a:off x="179512" y="5179696"/>
            <a:ext cx="4967734" cy="1296988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Основное назначение прожиточного минимума –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оказание необходимой государственной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социальной помощи малоимущим гражданам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371176092"/>
              </p:ext>
            </p:extLst>
          </p:nvPr>
        </p:nvGraphicFramePr>
        <p:xfrm>
          <a:off x="683568" y="908720"/>
          <a:ext cx="79483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5224333"/>
              </p:ext>
            </p:extLst>
          </p:nvPr>
        </p:nvGraphicFramePr>
        <p:xfrm>
          <a:off x="158750" y="1052736"/>
          <a:ext cx="893445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37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71438"/>
            <a:ext cx="8678863" cy="511175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Величина прожиточного минимума во Владимирской области в 2020 г.</a:t>
            </a:r>
          </a:p>
        </p:txBody>
      </p:sp>
      <p:sp>
        <p:nvSpPr>
          <p:cNvPr id="73741" name="Text Box 14"/>
          <p:cNvSpPr txBox="1">
            <a:spLocks noChangeArrowheads="1"/>
          </p:cNvSpPr>
          <p:nvPr/>
        </p:nvSpPr>
        <p:spPr bwMode="auto">
          <a:xfrm>
            <a:off x="4237558" y="1200150"/>
            <a:ext cx="668883" cy="307777"/>
          </a:xfrm>
          <a:prstGeom prst="rect">
            <a:avLst/>
          </a:prstGeom>
          <a:noFill/>
          <a:ln w="9525">
            <a:solidFill>
              <a:srgbClr val="005EA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479</Words>
  <Application>Microsoft Office PowerPoint</Application>
  <PresentationFormat>Экран (4:3)</PresentationFormat>
  <Paragraphs>149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Диаграмма</vt:lpstr>
      <vt:lpstr>Прожиточный минимум  во Владимирской области</vt:lpstr>
      <vt:lpstr>Прожиточный минимум</vt:lpstr>
      <vt:lpstr>Потребительская корзина</vt:lpstr>
      <vt:lpstr>Слайд 4</vt:lpstr>
      <vt:lpstr>Закон Владимирской области от 08.04.2013 № 33-ОЗ «О потребительской корзине во Владимирской области»</vt:lpstr>
      <vt:lpstr>Закон Владимирской области от 08.04.2013 № 33-ОЗ «О потребительской корзине во Владимирской области»</vt:lpstr>
      <vt:lpstr>Слайд 7</vt:lpstr>
      <vt:lpstr>Назначение прожиточного минимума</vt:lpstr>
      <vt:lpstr>Величина прожиточного минимума во Владимирской области в 2020 г.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климат и инвестиционная политика Владимирской области</dc:title>
  <dc:creator>Хроменкова</dc:creator>
  <cp:lastModifiedBy>Кислякова</cp:lastModifiedBy>
  <cp:revision>175</cp:revision>
  <dcterms:created xsi:type="dcterms:W3CDTF">2014-12-23T07:35:50Z</dcterms:created>
  <dcterms:modified xsi:type="dcterms:W3CDTF">2020-08-05T06:56:21Z</dcterms:modified>
</cp:coreProperties>
</file>